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380" r:id="rId3"/>
    <p:sldId id="382" r:id="rId4"/>
    <p:sldId id="384" r:id="rId5"/>
    <p:sldId id="381" r:id="rId6"/>
    <p:sldId id="383" r:id="rId7"/>
    <p:sldId id="385" r:id="rId8"/>
    <p:sldId id="386" r:id="rId9"/>
    <p:sldId id="389" r:id="rId10"/>
    <p:sldId id="390" r:id="rId11"/>
    <p:sldId id="391" r:id="rId12"/>
    <p:sldId id="388" r:id="rId13"/>
    <p:sldId id="395" r:id="rId14"/>
    <p:sldId id="394" r:id="rId15"/>
    <p:sldId id="387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3" autoAdjust="0"/>
    <p:restoredTop sz="94660"/>
  </p:normalViewPr>
  <p:slideViewPr>
    <p:cSldViewPr snapToGrid="0">
      <p:cViewPr>
        <p:scale>
          <a:sx n="84" d="100"/>
          <a:sy n="84" d="100"/>
        </p:scale>
        <p:origin x="352" y="3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4" Type="http://schemas.openxmlformats.org/officeDocument/2006/relationships/image" Target="../media/image19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svg"/><Relationship Id="rId1" Type="http://schemas.openxmlformats.org/officeDocument/2006/relationships/image" Target="../media/image16.png"/><Relationship Id="rId4" Type="http://schemas.openxmlformats.org/officeDocument/2006/relationships/image" Target="../media/image19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DC8CBD6-8C38-4985-A734-B3E064598BB8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3BC3A64F-A8CC-4017-9CD3-AADFC634D19D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s-MX"/>
            <a:t>Tipo 1?</a:t>
          </a:r>
          <a:endParaRPr lang="en-US"/>
        </a:p>
      </dgm:t>
    </dgm:pt>
    <dgm:pt modelId="{AC62D5E7-B41D-4B2E-B55C-139F4234FD6A}" type="parTrans" cxnId="{E54E2E58-0271-4729-8C82-A8CB0758738B}">
      <dgm:prSet/>
      <dgm:spPr/>
      <dgm:t>
        <a:bodyPr/>
        <a:lstStyle/>
        <a:p>
          <a:endParaRPr lang="en-US"/>
        </a:p>
      </dgm:t>
    </dgm:pt>
    <dgm:pt modelId="{3872AFF8-0F6F-4F34-A8BB-490405CB02ED}" type="sibTrans" cxnId="{E54E2E58-0271-4729-8C82-A8CB0758738B}">
      <dgm:prSet/>
      <dgm:spPr/>
      <dgm:t>
        <a:bodyPr/>
        <a:lstStyle/>
        <a:p>
          <a:endParaRPr lang="en-US"/>
        </a:p>
      </dgm:t>
    </dgm:pt>
    <dgm:pt modelId="{50708B29-08EF-4131-9A5B-EACB9D71D7AA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s-MX"/>
            <a:t>Tipo 2?</a:t>
          </a:r>
          <a:endParaRPr lang="en-US"/>
        </a:p>
      </dgm:t>
    </dgm:pt>
    <dgm:pt modelId="{C23A52C5-13A2-4F80-9C06-EF4EFBFB3422}" type="parTrans" cxnId="{0DB71B9A-2F9D-46FF-94E2-41D6EE888C2A}">
      <dgm:prSet/>
      <dgm:spPr/>
      <dgm:t>
        <a:bodyPr/>
        <a:lstStyle/>
        <a:p>
          <a:endParaRPr lang="en-US"/>
        </a:p>
      </dgm:t>
    </dgm:pt>
    <dgm:pt modelId="{9FAE04B3-902A-4563-B34B-B67452A4A01E}" type="sibTrans" cxnId="{0DB71B9A-2F9D-46FF-94E2-41D6EE888C2A}">
      <dgm:prSet/>
      <dgm:spPr/>
      <dgm:t>
        <a:bodyPr/>
        <a:lstStyle/>
        <a:p>
          <a:endParaRPr lang="en-US"/>
        </a:p>
      </dgm:t>
    </dgm:pt>
    <dgm:pt modelId="{D5700E85-69EB-43BC-BA19-F15DFE9C7A8B}" type="pres">
      <dgm:prSet presAssocID="{3DC8CBD6-8C38-4985-A734-B3E064598BB8}" presName="root" presStyleCnt="0">
        <dgm:presLayoutVars>
          <dgm:dir/>
          <dgm:resizeHandles val="exact"/>
        </dgm:presLayoutVars>
      </dgm:prSet>
      <dgm:spPr/>
    </dgm:pt>
    <dgm:pt modelId="{9B684DFB-886C-454D-9213-6F270A9C7AF1}" type="pres">
      <dgm:prSet presAssocID="{3BC3A64F-A8CC-4017-9CD3-AADFC634D19D}" presName="compNode" presStyleCnt="0"/>
      <dgm:spPr/>
    </dgm:pt>
    <dgm:pt modelId="{136C343D-47A1-4893-859F-57FC686EBF28}" type="pres">
      <dgm:prSet presAssocID="{3BC3A64F-A8CC-4017-9CD3-AADFC634D19D}" presName="iconBgRect" presStyleLbl="bgShp" presStyleIdx="0" presStyleCnt="2"/>
      <dgm:spPr/>
    </dgm:pt>
    <dgm:pt modelId="{54C3D6B8-E2C6-4DE3-80A2-82FCA34522BC}" type="pres">
      <dgm:prSet presAssocID="{3BC3A64F-A8CC-4017-9CD3-AADFC634D19D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Questions"/>
        </a:ext>
      </dgm:extLst>
    </dgm:pt>
    <dgm:pt modelId="{51620B67-0853-4CBF-BD24-A86183E42781}" type="pres">
      <dgm:prSet presAssocID="{3BC3A64F-A8CC-4017-9CD3-AADFC634D19D}" presName="spaceRect" presStyleCnt="0"/>
      <dgm:spPr/>
    </dgm:pt>
    <dgm:pt modelId="{75C08262-F400-44E1-B605-66D03DF07F1E}" type="pres">
      <dgm:prSet presAssocID="{3BC3A64F-A8CC-4017-9CD3-AADFC634D19D}" presName="textRect" presStyleLbl="revTx" presStyleIdx="0" presStyleCnt="2">
        <dgm:presLayoutVars>
          <dgm:chMax val="1"/>
          <dgm:chPref val="1"/>
        </dgm:presLayoutVars>
      </dgm:prSet>
      <dgm:spPr/>
    </dgm:pt>
    <dgm:pt modelId="{45F660F8-D981-4705-95E6-FE6A304B79F1}" type="pres">
      <dgm:prSet presAssocID="{3872AFF8-0F6F-4F34-A8BB-490405CB02ED}" presName="sibTrans" presStyleCnt="0"/>
      <dgm:spPr/>
    </dgm:pt>
    <dgm:pt modelId="{94FB4953-DCBD-4E92-A781-071277EB7294}" type="pres">
      <dgm:prSet presAssocID="{50708B29-08EF-4131-9A5B-EACB9D71D7AA}" presName="compNode" presStyleCnt="0"/>
      <dgm:spPr/>
    </dgm:pt>
    <dgm:pt modelId="{993AA478-3714-47CA-A323-AE2C96C8F359}" type="pres">
      <dgm:prSet presAssocID="{50708B29-08EF-4131-9A5B-EACB9D71D7AA}" presName="iconBgRect" presStyleLbl="bgShp" presStyleIdx="1" presStyleCnt="2"/>
      <dgm:spPr/>
    </dgm:pt>
    <dgm:pt modelId="{EC79C798-9A24-47D8-8D6E-90D7EC2EBD66}" type="pres">
      <dgm:prSet presAssocID="{50708B29-08EF-4131-9A5B-EACB9D71D7AA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6A750944-767E-42F8-9001-1C0E075A3B78}" type="pres">
      <dgm:prSet presAssocID="{50708B29-08EF-4131-9A5B-EACB9D71D7AA}" presName="spaceRect" presStyleCnt="0"/>
      <dgm:spPr/>
    </dgm:pt>
    <dgm:pt modelId="{51244D7B-4C92-42FC-993B-96EEBF8E28E8}" type="pres">
      <dgm:prSet presAssocID="{50708B29-08EF-4131-9A5B-EACB9D71D7AA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82B41E18-2F63-46AA-A838-E9FA7CA5223C}" type="presOf" srcId="{3DC8CBD6-8C38-4985-A734-B3E064598BB8}" destId="{D5700E85-69EB-43BC-BA19-F15DFE9C7A8B}" srcOrd="0" destOrd="0" presId="urn:microsoft.com/office/officeart/2018/5/layout/IconCircleLabelList"/>
    <dgm:cxn modelId="{FAF5B431-E819-47F4-BBE3-F46D069C9785}" type="presOf" srcId="{50708B29-08EF-4131-9A5B-EACB9D71D7AA}" destId="{51244D7B-4C92-42FC-993B-96EEBF8E28E8}" srcOrd="0" destOrd="0" presId="urn:microsoft.com/office/officeart/2018/5/layout/IconCircleLabelList"/>
    <dgm:cxn modelId="{E54E2E58-0271-4729-8C82-A8CB0758738B}" srcId="{3DC8CBD6-8C38-4985-A734-B3E064598BB8}" destId="{3BC3A64F-A8CC-4017-9CD3-AADFC634D19D}" srcOrd="0" destOrd="0" parTransId="{AC62D5E7-B41D-4B2E-B55C-139F4234FD6A}" sibTransId="{3872AFF8-0F6F-4F34-A8BB-490405CB02ED}"/>
    <dgm:cxn modelId="{871ADD98-2304-45C7-B3F3-4C1C90EE5ED5}" type="presOf" srcId="{3BC3A64F-A8CC-4017-9CD3-AADFC634D19D}" destId="{75C08262-F400-44E1-B605-66D03DF07F1E}" srcOrd="0" destOrd="0" presId="urn:microsoft.com/office/officeart/2018/5/layout/IconCircleLabelList"/>
    <dgm:cxn modelId="{0DB71B9A-2F9D-46FF-94E2-41D6EE888C2A}" srcId="{3DC8CBD6-8C38-4985-A734-B3E064598BB8}" destId="{50708B29-08EF-4131-9A5B-EACB9D71D7AA}" srcOrd="1" destOrd="0" parTransId="{C23A52C5-13A2-4F80-9C06-EF4EFBFB3422}" sibTransId="{9FAE04B3-902A-4563-B34B-B67452A4A01E}"/>
    <dgm:cxn modelId="{32A0CE2A-750D-4089-A0F3-4D814336C0E2}" type="presParOf" srcId="{D5700E85-69EB-43BC-BA19-F15DFE9C7A8B}" destId="{9B684DFB-886C-454D-9213-6F270A9C7AF1}" srcOrd="0" destOrd="0" presId="urn:microsoft.com/office/officeart/2018/5/layout/IconCircleLabelList"/>
    <dgm:cxn modelId="{2ECEA1D8-3AD2-4CE1-8F50-FA3A106E4D9C}" type="presParOf" srcId="{9B684DFB-886C-454D-9213-6F270A9C7AF1}" destId="{136C343D-47A1-4893-859F-57FC686EBF28}" srcOrd="0" destOrd="0" presId="urn:microsoft.com/office/officeart/2018/5/layout/IconCircleLabelList"/>
    <dgm:cxn modelId="{FB56F6EF-F3E0-43B3-BE1D-D7F662FCB4FD}" type="presParOf" srcId="{9B684DFB-886C-454D-9213-6F270A9C7AF1}" destId="{54C3D6B8-E2C6-4DE3-80A2-82FCA34522BC}" srcOrd="1" destOrd="0" presId="urn:microsoft.com/office/officeart/2018/5/layout/IconCircleLabelList"/>
    <dgm:cxn modelId="{F3B74DEB-BE89-4414-B4C6-EB6CA91130E5}" type="presParOf" srcId="{9B684DFB-886C-454D-9213-6F270A9C7AF1}" destId="{51620B67-0853-4CBF-BD24-A86183E42781}" srcOrd="2" destOrd="0" presId="urn:microsoft.com/office/officeart/2018/5/layout/IconCircleLabelList"/>
    <dgm:cxn modelId="{1A5A06CE-C644-4857-95B2-504DD1544E4D}" type="presParOf" srcId="{9B684DFB-886C-454D-9213-6F270A9C7AF1}" destId="{75C08262-F400-44E1-B605-66D03DF07F1E}" srcOrd="3" destOrd="0" presId="urn:microsoft.com/office/officeart/2018/5/layout/IconCircleLabelList"/>
    <dgm:cxn modelId="{5D9CFDAB-589B-4EFC-A469-B043854C1DCE}" type="presParOf" srcId="{D5700E85-69EB-43BC-BA19-F15DFE9C7A8B}" destId="{45F660F8-D981-4705-95E6-FE6A304B79F1}" srcOrd="1" destOrd="0" presId="urn:microsoft.com/office/officeart/2018/5/layout/IconCircleLabelList"/>
    <dgm:cxn modelId="{CCF0186D-2D27-4D5A-AD34-BDAD1D311B8F}" type="presParOf" srcId="{D5700E85-69EB-43BC-BA19-F15DFE9C7A8B}" destId="{94FB4953-DCBD-4E92-A781-071277EB7294}" srcOrd="2" destOrd="0" presId="urn:microsoft.com/office/officeart/2018/5/layout/IconCircleLabelList"/>
    <dgm:cxn modelId="{21BA9DF2-5956-4C06-A1C7-A5F67AD28999}" type="presParOf" srcId="{94FB4953-DCBD-4E92-A781-071277EB7294}" destId="{993AA478-3714-47CA-A323-AE2C96C8F359}" srcOrd="0" destOrd="0" presId="urn:microsoft.com/office/officeart/2018/5/layout/IconCircleLabelList"/>
    <dgm:cxn modelId="{81D71827-56DA-48ED-AA10-98732EA632E9}" type="presParOf" srcId="{94FB4953-DCBD-4E92-A781-071277EB7294}" destId="{EC79C798-9A24-47D8-8D6E-90D7EC2EBD66}" srcOrd="1" destOrd="0" presId="urn:microsoft.com/office/officeart/2018/5/layout/IconCircleLabelList"/>
    <dgm:cxn modelId="{F44DE3DE-1874-4F0E-9129-9880F9FEB3B3}" type="presParOf" srcId="{94FB4953-DCBD-4E92-A781-071277EB7294}" destId="{6A750944-767E-42F8-9001-1C0E075A3B78}" srcOrd="2" destOrd="0" presId="urn:microsoft.com/office/officeart/2018/5/layout/IconCircleLabelList"/>
    <dgm:cxn modelId="{96A24372-AE06-4DDE-830B-C45889E0C8A8}" type="presParOf" srcId="{94FB4953-DCBD-4E92-A781-071277EB7294}" destId="{51244D7B-4C92-42FC-993B-96EEBF8E28E8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13A884F-3F1A-4FDD-A58B-6199EE7EA181}" type="doc">
      <dgm:prSet loTypeId="urn:microsoft.com/office/officeart/2005/8/layout/process4" loCatId="process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C9C086D7-2415-428B-B6E5-4890C193C43A}">
      <dgm:prSet/>
      <dgm:spPr/>
      <dgm:t>
        <a:bodyPr/>
        <a:lstStyle/>
        <a:p>
          <a:r>
            <a:rPr lang="es-MX"/>
            <a:t>En grupos, por favor discutir y dar 1 ejemplo de una decisión:</a:t>
          </a:r>
          <a:endParaRPr lang="en-US"/>
        </a:p>
      </dgm:t>
    </dgm:pt>
    <dgm:pt modelId="{D51AAE97-88EE-4FAC-87C9-4730837479EC}" type="parTrans" cxnId="{AE63DCCF-D340-4A4D-9FC4-EE7ECEA920BA}">
      <dgm:prSet/>
      <dgm:spPr/>
      <dgm:t>
        <a:bodyPr/>
        <a:lstStyle/>
        <a:p>
          <a:endParaRPr lang="en-US"/>
        </a:p>
      </dgm:t>
    </dgm:pt>
    <dgm:pt modelId="{1B4482AA-A271-4A69-B087-654B678EF9F7}" type="sibTrans" cxnId="{AE63DCCF-D340-4A4D-9FC4-EE7ECEA920BA}">
      <dgm:prSet/>
      <dgm:spPr/>
      <dgm:t>
        <a:bodyPr/>
        <a:lstStyle/>
        <a:p>
          <a:endParaRPr lang="en-US"/>
        </a:p>
      </dgm:t>
    </dgm:pt>
    <dgm:pt modelId="{AAD4A1C3-06C8-4E91-AAFC-3FD0B0BA3B77}">
      <dgm:prSet/>
      <dgm:spPr/>
      <dgm:t>
        <a:bodyPr/>
        <a:lstStyle/>
        <a:p>
          <a:r>
            <a:rPr lang="es-MX" dirty="0"/>
            <a:t>Tipo 1 en su política.</a:t>
          </a:r>
          <a:endParaRPr lang="en-US" dirty="0"/>
        </a:p>
      </dgm:t>
    </dgm:pt>
    <dgm:pt modelId="{5CBEE796-DC1A-4890-BEF9-0632A5126AD1}" type="parTrans" cxnId="{7E35C753-68D3-411C-B618-B64A57C48EAF}">
      <dgm:prSet/>
      <dgm:spPr/>
      <dgm:t>
        <a:bodyPr/>
        <a:lstStyle/>
        <a:p>
          <a:endParaRPr lang="en-US"/>
        </a:p>
      </dgm:t>
    </dgm:pt>
    <dgm:pt modelId="{4635017E-6BC0-47FF-9925-B87943AC59BE}" type="sibTrans" cxnId="{7E35C753-68D3-411C-B618-B64A57C48EAF}">
      <dgm:prSet/>
      <dgm:spPr/>
      <dgm:t>
        <a:bodyPr/>
        <a:lstStyle/>
        <a:p>
          <a:endParaRPr lang="en-US"/>
        </a:p>
      </dgm:t>
    </dgm:pt>
    <dgm:pt modelId="{CF329133-89A8-43D9-BCEF-99D569A2B558}">
      <dgm:prSet/>
      <dgm:spPr/>
      <dgm:t>
        <a:bodyPr/>
        <a:lstStyle/>
        <a:p>
          <a:r>
            <a:rPr lang="es-MX" dirty="0"/>
            <a:t>El ejemplo debe explicar cuales son las consecuencias de cada una de las decisiones (métricas), sistemas afectados y entidades involucradas</a:t>
          </a:r>
          <a:endParaRPr lang="en-US" dirty="0"/>
        </a:p>
      </dgm:t>
    </dgm:pt>
    <dgm:pt modelId="{DEA20013-9C81-4DD9-B246-F558C4548D75}" type="parTrans" cxnId="{95134A45-4EB1-4065-81AB-B83DB4A8488B}">
      <dgm:prSet/>
      <dgm:spPr/>
      <dgm:t>
        <a:bodyPr/>
        <a:lstStyle/>
        <a:p>
          <a:endParaRPr lang="en-US"/>
        </a:p>
      </dgm:t>
    </dgm:pt>
    <dgm:pt modelId="{52B024E0-2087-4E98-8592-2371CE8827A5}" type="sibTrans" cxnId="{95134A45-4EB1-4065-81AB-B83DB4A8488B}">
      <dgm:prSet/>
      <dgm:spPr/>
      <dgm:t>
        <a:bodyPr/>
        <a:lstStyle/>
        <a:p>
          <a:endParaRPr lang="en-US"/>
        </a:p>
      </dgm:t>
    </dgm:pt>
    <dgm:pt modelId="{C45C7FA2-6E6A-4523-8F62-1DA8C2B4372D}">
      <dgm:prSet/>
      <dgm:spPr/>
      <dgm:t>
        <a:bodyPr/>
        <a:lstStyle/>
        <a:p>
          <a:r>
            <a:rPr lang="es-MX" dirty="0"/>
            <a:t>Tipo 2 en su política</a:t>
          </a:r>
          <a:endParaRPr lang="en-US" dirty="0"/>
        </a:p>
      </dgm:t>
    </dgm:pt>
    <dgm:pt modelId="{8CEDF7E6-1A07-492A-AF2D-B0DD477A4494}" type="parTrans" cxnId="{C0E54522-540A-4D38-A12D-826ED8475550}">
      <dgm:prSet/>
      <dgm:spPr/>
      <dgm:t>
        <a:bodyPr/>
        <a:lstStyle/>
        <a:p>
          <a:endParaRPr lang="en-US"/>
        </a:p>
      </dgm:t>
    </dgm:pt>
    <dgm:pt modelId="{7D4D0C84-AC98-46E1-B1E2-D3F77C550877}" type="sibTrans" cxnId="{C0E54522-540A-4D38-A12D-826ED8475550}">
      <dgm:prSet/>
      <dgm:spPr/>
      <dgm:t>
        <a:bodyPr/>
        <a:lstStyle/>
        <a:p>
          <a:endParaRPr lang="en-US"/>
        </a:p>
      </dgm:t>
    </dgm:pt>
    <dgm:pt modelId="{C364B693-BB87-455E-95D2-010D2E8E0428}" type="pres">
      <dgm:prSet presAssocID="{F13A884F-3F1A-4FDD-A58B-6199EE7EA181}" presName="Name0" presStyleCnt="0">
        <dgm:presLayoutVars>
          <dgm:dir/>
          <dgm:animLvl val="lvl"/>
          <dgm:resizeHandles val="exact"/>
        </dgm:presLayoutVars>
      </dgm:prSet>
      <dgm:spPr/>
    </dgm:pt>
    <dgm:pt modelId="{BAA469E6-9788-425C-A43D-8F18EEEF8028}" type="pres">
      <dgm:prSet presAssocID="{CF329133-89A8-43D9-BCEF-99D569A2B558}" presName="boxAndChildren" presStyleCnt="0"/>
      <dgm:spPr/>
    </dgm:pt>
    <dgm:pt modelId="{2BA5C0A0-90FB-4B84-B07E-079C5F2BD8A4}" type="pres">
      <dgm:prSet presAssocID="{CF329133-89A8-43D9-BCEF-99D569A2B558}" presName="parentTextBox" presStyleLbl="node1" presStyleIdx="0" presStyleCnt="2"/>
      <dgm:spPr/>
    </dgm:pt>
    <dgm:pt modelId="{EC137C2B-F417-46F2-B76D-3A80FEE7C239}" type="pres">
      <dgm:prSet presAssocID="{1B4482AA-A271-4A69-B087-654B678EF9F7}" presName="sp" presStyleCnt="0"/>
      <dgm:spPr/>
    </dgm:pt>
    <dgm:pt modelId="{DE3BBC00-5F6D-497B-A7F0-8305C45F1BF8}" type="pres">
      <dgm:prSet presAssocID="{C9C086D7-2415-428B-B6E5-4890C193C43A}" presName="arrowAndChildren" presStyleCnt="0"/>
      <dgm:spPr/>
    </dgm:pt>
    <dgm:pt modelId="{24971B88-A6AE-40BF-B2B3-8067522AB57E}" type="pres">
      <dgm:prSet presAssocID="{C9C086D7-2415-428B-B6E5-4890C193C43A}" presName="parentTextArrow" presStyleLbl="node1" presStyleIdx="0" presStyleCnt="2"/>
      <dgm:spPr/>
    </dgm:pt>
    <dgm:pt modelId="{81F5CC36-7CDA-481D-B275-EC93A217431C}" type="pres">
      <dgm:prSet presAssocID="{C9C086D7-2415-428B-B6E5-4890C193C43A}" presName="arrow" presStyleLbl="node1" presStyleIdx="1" presStyleCnt="2"/>
      <dgm:spPr/>
    </dgm:pt>
    <dgm:pt modelId="{AB548505-E6F6-41A4-946E-782FDE39F779}" type="pres">
      <dgm:prSet presAssocID="{C9C086D7-2415-428B-B6E5-4890C193C43A}" presName="descendantArrow" presStyleCnt="0"/>
      <dgm:spPr/>
    </dgm:pt>
    <dgm:pt modelId="{55C4F878-9D4D-457A-9F1B-80978BD91E10}" type="pres">
      <dgm:prSet presAssocID="{AAD4A1C3-06C8-4E91-AAFC-3FD0B0BA3B77}" presName="childTextArrow" presStyleLbl="fgAccFollowNode1" presStyleIdx="0" presStyleCnt="2">
        <dgm:presLayoutVars>
          <dgm:bulletEnabled val="1"/>
        </dgm:presLayoutVars>
      </dgm:prSet>
      <dgm:spPr/>
    </dgm:pt>
    <dgm:pt modelId="{D3455250-1A86-4742-B787-991CB51A0B97}" type="pres">
      <dgm:prSet presAssocID="{C45C7FA2-6E6A-4523-8F62-1DA8C2B4372D}" presName="childTextArrow" presStyleLbl="fgAccFollowNode1" presStyleIdx="1" presStyleCnt="2">
        <dgm:presLayoutVars>
          <dgm:bulletEnabled val="1"/>
        </dgm:presLayoutVars>
      </dgm:prSet>
      <dgm:spPr/>
    </dgm:pt>
  </dgm:ptLst>
  <dgm:cxnLst>
    <dgm:cxn modelId="{82304B0B-5C1B-4823-8318-0828DF9117ED}" type="presOf" srcId="{AAD4A1C3-06C8-4E91-AAFC-3FD0B0BA3B77}" destId="{55C4F878-9D4D-457A-9F1B-80978BD91E10}" srcOrd="0" destOrd="0" presId="urn:microsoft.com/office/officeart/2005/8/layout/process4"/>
    <dgm:cxn modelId="{C0E54522-540A-4D38-A12D-826ED8475550}" srcId="{C9C086D7-2415-428B-B6E5-4890C193C43A}" destId="{C45C7FA2-6E6A-4523-8F62-1DA8C2B4372D}" srcOrd="1" destOrd="0" parTransId="{8CEDF7E6-1A07-492A-AF2D-B0DD477A4494}" sibTransId="{7D4D0C84-AC98-46E1-B1E2-D3F77C550877}"/>
    <dgm:cxn modelId="{732DDF5F-1DF5-4576-8FC7-FAA1FE7EA6FC}" type="presOf" srcId="{C9C086D7-2415-428B-B6E5-4890C193C43A}" destId="{81F5CC36-7CDA-481D-B275-EC93A217431C}" srcOrd="1" destOrd="0" presId="urn:microsoft.com/office/officeart/2005/8/layout/process4"/>
    <dgm:cxn modelId="{F04D4860-3728-43E5-9229-97B28D8A35BE}" type="presOf" srcId="{F13A884F-3F1A-4FDD-A58B-6199EE7EA181}" destId="{C364B693-BB87-455E-95D2-010D2E8E0428}" srcOrd="0" destOrd="0" presId="urn:microsoft.com/office/officeart/2005/8/layout/process4"/>
    <dgm:cxn modelId="{95134A45-4EB1-4065-81AB-B83DB4A8488B}" srcId="{F13A884F-3F1A-4FDD-A58B-6199EE7EA181}" destId="{CF329133-89A8-43D9-BCEF-99D569A2B558}" srcOrd="1" destOrd="0" parTransId="{DEA20013-9C81-4DD9-B246-F558C4548D75}" sibTransId="{52B024E0-2087-4E98-8592-2371CE8827A5}"/>
    <dgm:cxn modelId="{7E35C753-68D3-411C-B618-B64A57C48EAF}" srcId="{C9C086D7-2415-428B-B6E5-4890C193C43A}" destId="{AAD4A1C3-06C8-4E91-AAFC-3FD0B0BA3B77}" srcOrd="0" destOrd="0" parTransId="{5CBEE796-DC1A-4890-BEF9-0632A5126AD1}" sibTransId="{4635017E-6BC0-47FF-9925-B87943AC59BE}"/>
    <dgm:cxn modelId="{01201C5A-67DF-42BE-A3D1-49F3B1DFADF2}" type="presOf" srcId="{CF329133-89A8-43D9-BCEF-99D569A2B558}" destId="{2BA5C0A0-90FB-4B84-B07E-079C5F2BD8A4}" srcOrd="0" destOrd="0" presId="urn:microsoft.com/office/officeart/2005/8/layout/process4"/>
    <dgm:cxn modelId="{DC64A1BA-4D80-4F27-87F0-26AFB476F3E6}" type="presOf" srcId="{C45C7FA2-6E6A-4523-8F62-1DA8C2B4372D}" destId="{D3455250-1A86-4742-B787-991CB51A0B97}" srcOrd="0" destOrd="0" presId="urn:microsoft.com/office/officeart/2005/8/layout/process4"/>
    <dgm:cxn modelId="{AD163BC4-3831-4CBA-BBF7-A4221BF859AC}" type="presOf" srcId="{C9C086D7-2415-428B-B6E5-4890C193C43A}" destId="{24971B88-A6AE-40BF-B2B3-8067522AB57E}" srcOrd="0" destOrd="0" presId="urn:microsoft.com/office/officeart/2005/8/layout/process4"/>
    <dgm:cxn modelId="{AE63DCCF-D340-4A4D-9FC4-EE7ECEA920BA}" srcId="{F13A884F-3F1A-4FDD-A58B-6199EE7EA181}" destId="{C9C086D7-2415-428B-B6E5-4890C193C43A}" srcOrd="0" destOrd="0" parTransId="{D51AAE97-88EE-4FAC-87C9-4730837479EC}" sibTransId="{1B4482AA-A271-4A69-B087-654B678EF9F7}"/>
    <dgm:cxn modelId="{E8644E27-74E1-4BCE-B5A6-03612B46E9BC}" type="presParOf" srcId="{C364B693-BB87-455E-95D2-010D2E8E0428}" destId="{BAA469E6-9788-425C-A43D-8F18EEEF8028}" srcOrd="0" destOrd="0" presId="urn:microsoft.com/office/officeart/2005/8/layout/process4"/>
    <dgm:cxn modelId="{ADAC22CE-85FE-44C7-9186-9C9A17B44082}" type="presParOf" srcId="{BAA469E6-9788-425C-A43D-8F18EEEF8028}" destId="{2BA5C0A0-90FB-4B84-B07E-079C5F2BD8A4}" srcOrd="0" destOrd="0" presId="urn:microsoft.com/office/officeart/2005/8/layout/process4"/>
    <dgm:cxn modelId="{CA53CEF6-C5E9-4618-BAC3-40BF757815EB}" type="presParOf" srcId="{C364B693-BB87-455E-95D2-010D2E8E0428}" destId="{EC137C2B-F417-46F2-B76D-3A80FEE7C239}" srcOrd="1" destOrd="0" presId="urn:microsoft.com/office/officeart/2005/8/layout/process4"/>
    <dgm:cxn modelId="{5BF571BA-8A3A-49DB-B5E5-E7F4C26D3EB4}" type="presParOf" srcId="{C364B693-BB87-455E-95D2-010D2E8E0428}" destId="{DE3BBC00-5F6D-497B-A7F0-8305C45F1BF8}" srcOrd="2" destOrd="0" presId="urn:microsoft.com/office/officeart/2005/8/layout/process4"/>
    <dgm:cxn modelId="{FCF47F2D-2B4B-4FC3-956E-278B32463D88}" type="presParOf" srcId="{DE3BBC00-5F6D-497B-A7F0-8305C45F1BF8}" destId="{24971B88-A6AE-40BF-B2B3-8067522AB57E}" srcOrd="0" destOrd="0" presId="urn:microsoft.com/office/officeart/2005/8/layout/process4"/>
    <dgm:cxn modelId="{13976612-A4D2-4F57-A8AC-D71F29E4D707}" type="presParOf" srcId="{DE3BBC00-5F6D-497B-A7F0-8305C45F1BF8}" destId="{81F5CC36-7CDA-481D-B275-EC93A217431C}" srcOrd="1" destOrd="0" presId="urn:microsoft.com/office/officeart/2005/8/layout/process4"/>
    <dgm:cxn modelId="{DA6EBC65-29D4-49E9-B6CE-794222A2F37A}" type="presParOf" srcId="{DE3BBC00-5F6D-497B-A7F0-8305C45F1BF8}" destId="{AB548505-E6F6-41A4-946E-782FDE39F779}" srcOrd="2" destOrd="0" presId="urn:microsoft.com/office/officeart/2005/8/layout/process4"/>
    <dgm:cxn modelId="{F44F12A2-7299-4545-842F-9A9482D3AF8E}" type="presParOf" srcId="{AB548505-E6F6-41A4-946E-782FDE39F779}" destId="{55C4F878-9D4D-457A-9F1B-80978BD91E10}" srcOrd="0" destOrd="0" presId="urn:microsoft.com/office/officeart/2005/8/layout/process4"/>
    <dgm:cxn modelId="{E0103E33-3EB8-4170-8861-426F49E6BF97}" type="presParOf" srcId="{AB548505-E6F6-41A4-946E-782FDE39F779}" destId="{D3455250-1A86-4742-B787-991CB51A0B97}" srcOrd="1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6C343D-47A1-4893-859F-57FC686EBF28}">
      <dsp:nvSpPr>
        <dsp:cNvPr id="0" name=""/>
        <dsp:cNvSpPr/>
      </dsp:nvSpPr>
      <dsp:spPr>
        <a:xfrm>
          <a:off x="2044800" y="375668"/>
          <a:ext cx="2196000" cy="2196000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4C3D6B8-E2C6-4DE3-80A2-82FCA34522BC}">
      <dsp:nvSpPr>
        <dsp:cNvPr id="0" name=""/>
        <dsp:cNvSpPr/>
      </dsp:nvSpPr>
      <dsp:spPr>
        <a:xfrm>
          <a:off x="2512800" y="843669"/>
          <a:ext cx="1260000" cy="126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5C08262-F400-44E1-B605-66D03DF07F1E}">
      <dsp:nvSpPr>
        <dsp:cNvPr id="0" name=""/>
        <dsp:cNvSpPr/>
      </dsp:nvSpPr>
      <dsp:spPr>
        <a:xfrm>
          <a:off x="1342800" y="3255669"/>
          <a:ext cx="36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955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s-MX" sz="4400" kern="1200"/>
            <a:t>Tipo 1?</a:t>
          </a:r>
          <a:endParaRPr lang="en-US" sz="4400" kern="1200"/>
        </a:p>
      </dsp:txBody>
      <dsp:txXfrm>
        <a:off x="1342800" y="3255669"/>
        <a:ext cx="3600000" cy="720000"/>
      </dsp:txXfrm>
    </dsp:sp>
    <dsp:sp modelId="{993AA478-3714-47CA-A323-AE2C96C8F359}">
      <dsp:nvSpPr>
        <dsp:cNvPr id="0" name=""/>
        <dsp:cNvSpPr/>
      </dsp:nvSpPr>
      <dsp:spPr>
        <a:xfrm>
          <a:off x="6274800" y="375668"/>
          <a:ext cx="2196000" cy="2196000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C79C798-9A24-47D8-8D6E-90D7EC2EBD66}">
      <dsp:nvSpPr>
        <dsp:cNvPr id="0" name=""/>
        <dsp:cNvSpPr/>
      </dsp:nvSpPr>
      <dsp:spPr>
        <a:xfrm>
          <a:off x="6742800" y="843669"/>
          <a:ext cx="1260000" cy="126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1244D7B-4C92-42FC-993B-96EEBF8E28E8}">
      <dsp:nvSpPr>
        <dsp:cNvPr id="0" name=""/>
        <dsp:cNvSpPr/>
      </dsp:nvSpPr>
      <dsp:spPr>
        <a:xfrm>
          <a:off x="5572800" y="3255669"/>
          <a:ext cx="36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955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s-MX" sz="4400" kern="1200"/>
            <a:t>Tipo 2?</a:t>
          </a:r>
          <a:endParaRPr lang="en-US" sz="4400" kern="1200"/>
        </a:p>
      </dsp:txBody>
      <dsp:txXfrm>
        <a:off x="5572800" y="3255669"/>
        <a:ext cx="3600000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A5C0A0-90FB-4B84-B07E-079C5F2BD8A4}">
      <dsp:nvSpPr>
        <dsp:cNvPr id="0" name=""/>
        <dsp:cNvSpPr/>
      </dsp:nvSpPr>
      <dsp:spPr>
        <a:xfrm>
          <a:off x="0" y="2277211"/>
          <a:ext cx="6620505" cy="1494097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000" kern="1200" dirty="0"/>
            <a:t>El ejemplo debe explicar cuales son las consecuencias de cada una de las decisiones (métricas), sistemas afectados y entidades involucradas</a:t>
          </a:r>
          <a:endParaRPr lang="en-US" sz="2000" kern="1200" dirty="0"/>
        </a:p>
      </dsp:txBody>
      <dsp:txXfrm>
        <a:off x="0" y="2277211"/>
        <a:ext cx="6620505" cy="1494097"/>
      </dsp:txXfrm>
    </dsp:sp>
    <dsp:sp modelId="{81F5CC36-7CDA-481D-B275-EC93A217431C}">
      <dsp:nvSpPr>
        <dsp:cNvPr id="0" name=""/>
        <dsp:cNvSpPr/>
      </dsp:nvSpPr>
      <dsp:spPr>
        <a:xfrm rot="10800000">
          <a:off x="0" y="1701"/>
          <a:ext cx="6620505" cy="2297921"/>
        </a:xfrm>
        <a:prstGeom prst="upArrowCallou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000" kern="1200"/>
            <a:t>En grupos, por favor discutir y dar 1 ejemplo de una decisión:</a:t>
          </a:r>
          <a:endParaRPr lang="en-US" sz="2000" kern="1200"/>
        </a:p>
      </dsp:txBody>
      <dsp:txXfrm rot="-10800000">
        <a:off x="0" y="1701"/>
        <a:ext cx="6620505" cy="806570"/>
      </dsp:txXfrm>
    </dsp:sp>
    <dsp:sp modelId="{55C4F878-9D4D-457A-9F1B-80978BD91E10}">
      <dsp:nvSpPr>
        <dsp:cNvPr id="0" name=""/>
        <dsp:cNvSpPr/>
      </dsp:nvSpPr>
      <dsp:spPr>
        <a:xfrm>
          <a:off x="0" y="808271"/>
          <a:ext cx="3310252" cy="687078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34290" rIns="192024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700" kern="1200" dirty="0"/>
            <a:t>Tipo 1 en su política.</a:t>
          </a:r>
          <a:endParaRPr lang="en-US" sz="2700" kern="1200" dirty="0"/>
        </a:p>
      </dsp:txBody>
      <dsp:txXfrm>
        <a:off x="0" y="808271"/>
        <a:ext cx="3310252" cy="687078"/>
      </dsp:txXfrm>
    </dsp:sp>
    <dsp:sp modelId="{D3455250-1A86-4742-B787-991CB51A0B97}">
      <dsp:nvSpPr>
        <dsp:cNvPr id="0" name=""/>
        <dsp:cNvSpPr/>
      </dsp:nvSpPr>
      <dsp:spPr>
        <a:xfrm>
          <a:off x="3310252" y="808271"/>
          <a:ext cx="3310252" cy="687078"/>
        </a:xfrm>
        <a:prstGeom prst="rect">
          <a:avLst/>
        </a:prstGeom>
        <a:solidFill>
          <a:schemeClr val="accent5">
            <a:tint val="40000"/>
            <a:alpha val="90000"/>
            <a:hueOff val="-6739762"/>
            <a:satOff val="-22832"/>
            <a:lumOff val="-2928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34290" rIns="192024" bIns="3429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700" kern="1200" dirty="0"/>
            <a:t>Tipo 2 en su política</a:t>
          </a:r>
          <a:endParaRPr lang="en-US" sz="2700" kern="1200" dirty="0"/>
        </a:p>
      </dsp:txBody>
      <dsp:txXfrm>
        <a:off x="3310252" y="808271"/>
        <a:ext cx="3310252" cy="68707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png>
</file>

<file path=ppt/media/image17.svg>
</file>

<file path=ppt/media/image18.png>
</file>

<file path=ppt/media/image19.svg>
</file>

<file path=ppt/media/image2.jpeg>
</file>

<file path=ppt/media/image20.jpeg>
</file>

<file path=ppt/media/image21.jpeg>
</file>

<file path=ppt/media/image22.png>
</file>

<file path=ppt/media/image23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MX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58A045-5B8B-2A49-9752-21C72CFC7C92}" type="datetimeFigureOut">
              <a:rPr lang="en-MX" smtClean="0"/>
              <a:t>03/17/2021</a:t>
            </a:fld>
            <a:endParaRPr lang="en-MX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MX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DB94C6-9867-F04C-AB75-C70C994572AB}" type="slidenum">
              <a:rPr lang="en-MX" smtClean="0"/>
              <a:t>‹#›</a:t>
            </a:fld>
            <a:endParaRPr lang="en-MX"/>
          </a:p>
        </p:txBody>
      </p:sp>
    </p:spTree>
    <p:extLst>
      <p:ext uri="{BB962C8B-B14F-4D97-AF65-F5344CB8AC3E}">
        <p14:creationId xmlns:p14="http://schemas.microsoft.com/office/powerpoint/2010/main" val="4927904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2C1C2-7E1B-405E-808B-EF23F9FB02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93B19D-05D4-403B-900F-A02EBC9DEF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61CD38-2A20-4CBE-BE7B-9E8BBDE9B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6BB16-33D9-45F2-8DA8-650AC6CDAC90}" type="datetimeFigureOut">
              <a:rPr lang="en-US" smtClean="0"/>
              <a:t>3/17/2021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2D66DC-84DC-49E7-9EF8-BBAE6F8586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AE57D3-618B-47AC-A4F2-2B9771A58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68E88-F18C-4551-8ACC-397C62DC95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0565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35996-5D14-4EF4-9A5D-239BA6B7E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A9E4E1-1331-4B2A-9304-656C36EDB1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30900B-FFBB-4A2F-AD09-BFBE7FEDC0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6BB16-33D9-45F2-8DA8-650AC6CDAC90}" type="datetimeFigureOut">
              <a:rPr lang="en-US" smtClean="0"/>
              <a:t>3/17/2021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B451B7-D911-4B42-9AD4-895F8AA28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2F0242-8DC0-4304-8533-9258E184A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68E88-F18C-4551-8ACC-397C62DC95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1192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C3BA949-E0CE-4C66-AB39-F6BABFE27B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87731F-8E18-45FA-9064-79A6511695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B1BE04-7F15-4B38-9BB5-CA9F49124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6BB16-33D9-45F2-8DA8-650AC6CDAC90}" type="datetimeFigureOut">
              <a:rPr lang="en-US" smtClean="0"/>
              <a:t>3/17/2021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722273-DA68-405A-B50A-F0654CD49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966F17-EFD9-468C-B7C2-008AC6BB96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68E88-F18C-4551-8ACC-397C62DC95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891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D7440-A363-46D6-BA5E-D8B184A43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C8359F-8FBD-4E08-874B-C9FF3666E9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99DB28-04A2-41AB-B195-378CC849AC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6BB16-33D9-45F2-8DA8-650AC6CDAC90}" type="datetimeFigureOut">
              <a:rPr lang="en-US" smtClean="0"/>
              <a:t>3/17/2021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C30DB0-B96F-4CF9-93DF-54A25D80A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A022E-7E74-4AF3-9548-5DD97A1A2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68E88-F18C-4551-8ACC-397C62DC95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5960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4CC1C-9E92-43B1-9E7F-F12A6804D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A66026-CC24-4F7B-BCBD-807C9892E7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4994FC-6B3F-40FC-9360-58A52BBDF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6BB16-33D9-45F2-8DA8-650AC6CDAC90}" type="datetimeFigureOut">
              <a:rPr lang="en-US" smtClean="0"/>
              <a:t>3/17/2021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58BB9E-F096-459C-9E70-FA59CF65F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8AB55E-921C-4930-8F91-6E48101BD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68E88-F18C-4551-8ACC-397C62DC95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1663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41C31-820C-4AEB-A30A-BCF8BAFB8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655CB9-1888-415B-BFDF-E684832B82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3E2A79-F952-4500-9A46-EC65F8DE3D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305328-A68F-4911-B52B-03C3B7A0D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6BB16-33D9-45F2-8DA8-650AC6CDAC90}" type="datetimeFigureOut">
              <a:rPr lang="en-US" smtClean="0"/>
              <a:t>3/17/2021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855DAA-22AD-49A7-89C1-07F3ED1DBE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D5FD69-E850-4BFA-B146-D126AF7516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68E88-F18C-4551-8ACC-397C62DC95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9679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BCED5-9C51-4FD8-8A9D-BB0E09C791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80A343-804E-4737-B51E-D5FFA61B63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B54FB4-8B9C-4BE8-B5D4-3D701E3375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174585-1943-4AEA-B9E7-C7AFDC1EF3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B8688B-3E6E-4296-BE11-4E92239659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1FA90F-3DE0-4D88-927F-F8E19CA120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6BB16-33D9-45F2-8DA8-650AC6CDAC90}" type="datetimeFigureOut">
              <a:rPr lang="en-US" smtClean="0"/>
              <a:t>3/17/2021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480B7ED-DE50-4F5E-AC55-874E1E18F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5E7173-9789-47FE-BA8F-BCE424C68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68E88-F18C-4551-8ACC-397C62DC95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7666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8CF7F-604E-4922-A5F5-0E1D0FC3E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76293DD-8B93-4F99-B561-F36831A875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6BB16-33D9-45F2-8DA8-650AC6CDAC90}" type="datetimeFigureOut">
              <a:rPr lang="en-US" smtClean="0"/>
              <a:t>3/17/2021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3FF187-7414-4F53-9684-F74C97714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55CEC4-E134-4FCF-AAF7-D6DFA1170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68E88-F18C-4551-8ACC-397C62DC95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3939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6CA593B-CF3D-4575-812E-43ED64F168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6BB16-33D9-45F2-8DA8-650AC6CDAC90}" type="datetimeFigureOut">
              <a:rPr lang="en-US" smtClean="0"/>
              <a:t>3/17/2021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7C7344-B687-40B3-B72F-3D5EEF354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232F57-9449-4BAA-8246-2FC7C126E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68E88-F18C-4551-8ACC-397C62DC95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8079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D23F9-4357-462D-A8A0-A60BAB8129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87AC09-E700-4169-854A-FB73A1B5BD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340175-96CD-49D2-A02A-50B072CB61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DF1550-0BC9-44B6-B5A6-9DCD0BF5F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6BB16-33D9-45F2-8DA8-650AC6CDAC90}" type="datetimeFigureOut">
              <a:rPr lang="en-US" smtClean="0"/>
              <a:t>3/17/2021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E75860-7D05-4F18-9662-8CFF3608B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709E48-1300-4CA1-AD74-496F4DF00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68E88-F18C-4551-8ACC-397C62DC95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2817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5E1212-6D6F-4B49-BD94-C355BD279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443C37F-7A01-4FB8-A07A-FC5914D159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2D91FD-211D-4941-BE58-CA51ABFABB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36B506-2BB7-46F2-8E41-CBBC68439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6BB16-33D9-45F2-8DA8-650AC6CDAC90}" type="datetimeFigureOut">
              <a:rPr lang="en-US" smtClean="0"/>
              <a:t>3/17/2021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FF4145-A00B-49B8-92E7-27D85EDC9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4C704D-684D-4378-B71A-046A2786FF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68E88-F18C-4551-8ACC-397C62DC95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3846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077C295-9268-4240-B1E5-744279594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5E4130-E583-437D-BE7C-117DE8951B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20B60A-3F34-4DC8-9D40-320E15A053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16BB16-33D9-45F2-8DA8-650AC6CDAC90}" type="datetimeFigureOut">
              <a:rPr lang="en-US" smtClean="0"/>
              <a:t>3/17/2021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CD8F21-29DB-4892-88D0-378C1AC06A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8675BB-F4C8-4F5A-94AC-1CBDEFA813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B68E88-F18C-4551-8ACC-397C62DC95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975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1437609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akistantoday.com.pk/2017/10/10/2011-nuclear-disaster-fukushima-court-rules-tepco-govt-liable/" TargetMode="External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sa/3.0/" TargetMode="External"/><Relationship Id="rId5" Type="http://schemas.openxmlformats.org/officeDocument/2006/relationships/hyperlink" Target="http://commons.wikimedia.org/wiki/File:US_Navy_110315-N-2653B-118_A_fishing_boat_is_among_debris_in_Ofunato,_Japan,_following_a_9.0_magnitude_earthquake_and_subsequent_tsunami.jpg" TargetMode="External"/><Relationship Id="rId4" Type="http://schemas.openxmlformats.org/officeDocument/2006/relationships/image" Target="../media/image12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nosignal.life/2018/08/27/ikiru-shin-godzilla-monstrous-bureaucracies/" TargetMode="External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bostonhassle.com/review-shin-godzilla-2016-dir-hideaki-anno-shinji-higuchi/" TargetMode="External"/><Relationship Id="rId4" Type="http://schemas.openxmlformats.org/officeDocument/2006/relationships/image" Target="../media/image14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dwbimaster.com/introduction-to-data-lake-part-1-what-is-data-lake/" TargetMode="External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alaxyconsulting.weebly.com/blog/enterprise-search3905527" TargetMode="External"/><Relationship Id="rId4" Type="http://schemas.openxmlformats.org/officeDocument/2006/relationships/image" Target="../media/image21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roofhub.com/articles/smart-goal-setting-examples-for-project-managers" TargetMode="Externa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fiveminuteswithsteve.wordpress.com/2013/04/28/why-i-dont-do-parallel-parking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ardrivingtipsindia.wordpress.com/" TargetMode="Externa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oplemagazine.co.za/celebrity-news/5-top-tennis-players-of-all-time" TargetMode="Externa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Lake_Biwa_Marathon" TargetMode="Externa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ohud.com/story/news/local/2018/11/29/new-york-dmv-new-drivers-licenses-real-id-enhanced/1918485002/" TargetMode="Externa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heartofglam.mx/mexicocity-condesa-roma/" TargetMode="External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9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The tower of the city&#10;&#10;Description automatically generated">
            <a:extLst>
              <a:ext uri="{FF2B5EF4-FFF2-40B4-BE49-F238E27FC236}">
                <a16:creationId xmlns:a16="http://schemas.microsoft.com/office/drawing/2014/main" id="{89D3018E-8EFD-4CC3-AC02-F7D991B755E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AC80D3-F11B-45FB-A621-C377FF0A54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297866" cy="3204134"/>
          </a:xfrm>
        </p:spPr>
        <p:txBody>
          <a:bodyPr anchor="b">
            <a:normAutofit fontScale="90000"/>
          </a:bodyPr>
          <a:lstStyle/>
          <a:p>
            <a:pPr algn="l"/>
            <a:r>
              <a:rPr lang="en-US" sz="4800" dirty="0"/>
              <a:t>Toma de </a:t>
            </a:r>
            <a:r>
              <a:rPr lang="es-MX" sz="4800" dirty="0"/>
              <a:t>Decisiones</a:t>
            </a:r>
            <a:r>
              <a:rPr lang="en-US" sz="4800" dirty="0"/>
              <a:t> </a:t>
            </a:r>
            <a:r>
              <a:rPr lang="en-US" sz="4800" dirty="0" err="1"/>
              <a:t>utilizando</a:t>
            </a:r>
            <a:r>
              <a:rPr lang="en-US" sz="4800" dirty="0"/>
              <a:t> Data Science y Big 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5EE636-BDF6-4370-996C-A4D3DB9B73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en-US" sz="2000" dirty="0"/>
              <a:t>Leon F. Palafox PhD</a:t>
            </a:r>
          </a:p>
          <a:p>
            <a:pPr algn="l"/>
            <a:r>
              <a:rPr lang="en-US" sz="2000" dirty="0"/>
              <a:t>lpalafox@up.edu.mx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310665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A061BA2E-A388-41C5-B73A-B0FEB6B102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transport, cooking, table, sitting&#10;&#10;Description automatically generated">
            <a:extLst>
              <a:ext uri="{FF2B5EF4-FFF2-40B4-BE49-F238E27FC236}">
                <a16:creationId xmlns:a16="http://schemas.microsoft.com/office/drawing/2014/main" id="{CA961E23-B468-4B81-BA37-04002A38B36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b="-1"/>
          <a:stretch/>
        </p:blipFill>
        <p:spPr>
          <a:xfrm>
            <a:off x="-1" y="10"/>
            <a:ext cx="6096001" cy="6857990"/>
          </a:xfrm>
          <a:prstGeom prst="rect">
            <a:avLst/>
          </a:prstGeom>
        </p:spPr>
      </p:pic>
      <p:pic>
        <p:nvPicPr>
          <p:cNvPr id="9" name="Content Placeholder 8" descr="A pile of dirt in front of a building&#10;&#10;Description automatically generated">
            <a:extLst>
              <a:ext uri="{FF2B5EF4-FFF2-40B4-BE49-F238E27FC236}">
                <a16:creationId xmlns:a16="http://schemas.microsoft.com/office/drawing/2014/main" id="{1313BA23-D8F0-4F83-870A-62F05278488B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/>
          <a:stretch/>
        </p:blipFill>
        <p:spPr>
          <a:xfrm>
            <a:off x="6094476" y="10"/>
            <a:ext cx="6094477" cy="6857990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76E192A2-3ED3-4081-8A86-A22B51141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4152902" y="-1181101"/>
            <a:ext cx="3886200" cy="12192001"/>
          </a:xfrm>
          <a:prstGeom prst="rect">
            <a:avLst/>
          </a:prstGeom>
          <a:gradFill>
            <a:gsLst>
              <a:gs pos="41000">
                <a:schemeClr val="tx1">
                  <a:alpha val="46000"/>
                </a:schemeClr>
              </a:gs>
              <a:gs pos="21000">
                <a:schemeClr val="tx1">
                  <a:alpha val="3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534779-55E0-4AEF-9738-E25175F874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553" y="3091928"/>
            <a:ext cx="9079991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6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Terremoto de Japón en el 2011, y desastre de Fukushima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5575039"/>
            <a:ext cx="9784080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venir Next LT Pro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5F51BC-60F8-48C7-84AA-30A7B42C391A}"/>
              </a:ext>
            </a:extLst>
          </p:cNvPr>
          <p:cNvSpPr txBox="1"/>
          <p:nvPr/>
        </p:nvSpPr>
        <p:spPr>
          <a:xfrm>
            <a:off x="9881911" y="6657945"/>
            <a:ext cx="2307042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5" tooltip="http://commons.wikimedia.org/wiki/File:US_Navy_110315-N-2653B-118_A_fishing_boat_is_among_debris_in_Ofunato,_Japan,_following_a_9.0_magnitude_earthquake_and_subsequent_tsunami.jpg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6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19728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4CBC69AF-AE9D-43C7-A183-244646418B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group of people sitting at a table&#10;&#10;Description automatically generated">
            <a:extLst>
              <a:ext uri="{FF2B5EF4-FFF2-40B4-BE49-F238E27FC236}">
                <a16:creationId xmlns:a16="http://schemas.microsoft.com/office/drawing/2014/main" id="{3D6CC842-F058-44EA-85B9-06F692EC308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/>
        </p:blipFill>
        <p:spPr>
          <a:xfrm>
            <a:off x="20" y="10"/>
            <a:ext cx="4977364" cy="6857990"/>
          </a:xfrm>
          <a:prstGeom prst="rect">
            <a:avLst/>
          </a:prstGeom>
        </p:spPr>
      </p:pic>
      <p:pic>
        <p:nvPicPr>
          <p:cNvPr id="5" name="Content Placeholder 4" descr="A picture containing street, sitting, large, bear&#10;&#10;Description automatically generated">
            <a:extLst>
              <a:ext uri="{FF2B5EF4-FFF2-40B4-BE49-F238E27FC236}">
                <a16:creationId xmlns:a16="http://schemas.microsoft.com/office/drawing/2014/main" id="{1CAC9BFA-972F-4FF8-9768-C22F426EF8D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/>
          <a:stretch/>
        </p:blipFill>
        <p:spPr>
          <a:xfrm>
            <a:off x="4977384" y="10"/>
            <a:ext cx="7214616" cy="6857990"/>
          </a:xfrm>
          <a:prstGeom prst="rect">
            <a:avLst/>
          </a:prstGeom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BE64232A-D912-4882-BF58-1049181157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4218905"/>
            <a:ext cx="5625863" cy="2089317"/>
          </a:xfrm>
          <a:prstGeom prst="rect">
            <a:avLst/>
          </a:prstGeom>
          <a:solidFill>
            <a:schemeClr val="bg1">
              <a:alpha val="95000"/>
            </a:schemeClr>
          </a:solidFill>
          <a:ln w="12700">
            <a:solidFill>
              <a:srgbClr val="EFEFEF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E8E4E9D8-6D9C-4646-83A2-11844D84EA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05574" y="3876005"/>
            <a:ext cx="4848225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4" name="Content Placeholder 10">
            <a:extLst>
              <a:ext uri="{FF2B5EF4-FFF2-40B4-BE49-F238E27FC236}">
                <a16:creationId xmlns:a16="http://schemas.microsoft.com/office/drawing/2014/main" id="{7024DA6F-F306-4E62-8E84-816581E087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1138" y="4697298"/>
            <a:ext cx="5040034" cy="1435608"/>
          </a:xfrm>
        </p:spPr>
        <p:txBody>
          <a:bodyPr anchor="ctr">
            <a:normAutofit/>
          </a:bodyPr>
          <a:lstStyle/>
          <a:p>
            <a:pPr algn="ctr"/>
            <a:r>
              <a:rPr lang="es-MX" sz="1700"/>
              <a:t>La película Shin Godzilla en Japón fue una crítica social muy fuerte ante al respuesta del gobierno japonés.</a:t>
            </a:r>
            <a:endParaRPr lang="en-US" sz="1700"/>
          </a:p>
        </p:txBody>
      </p:sp>
    </p:spTree>
    <p:extLst>
      <p:ext uri="{BB962C8B-B14F-4D97-AF65-F5344CB8AC3E}">
        <p14:creationId xmlns:p14="http://schemas.microsoft.com/office/powerpoint/2010/main" val="9674394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BE15E79-D508-4721-B169-E460D2BD3CF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D873508D-5997-4D61-A32F-FC1BCC2DDD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Que tipo de decisión debería usar los datos?</a:t>
            </a:r>
          </a:p>
        </p:txBody>
      </p:sp>
      <p:graphicFrame>
        <p:nvGraphicFramePr>
          <p:cNvPr id="15" name="Content Placeholder 5">
            <a:extLst>
              <a:ext uri="{FF2B5EF4-FFF2-40B4-BE49-F238E27FC236}">
                <a16:creationId xmlns:a16="http://schemas.microsoft.com/office/drawing/2014/main" id="{154F6473-1675-43DD-9036-1C56E4F6C8A3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47632266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28456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text, map, drawing&#10;&#10;Description automatically generated">
            <a:extLst>
              <a:ext uri="{FF2B5EF4-FFF2-40B4-BE49-F238E27FC236}">
                <a16:creationId xmlns:a16="http://schemas.microsoft.com/office/drawing/2014/main" id="{CF519699-6744-4C96-BA1C-52C6945EE8C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r="-2" b="-2"/>
          <a:stretch/>
        </p:blipFill>
        <p:spPr>
          <a:xfrm>
            <a:off x="6015107" y="-1"/>
            <a:ext cx="6176895" cy="2937954"/>
          </a:xfrm>
          <a:prstGeom prst="rect">
            <a:avLst/>
          </a:prstGeom>
        </p:spPr>
      </p:pic>
      <p:pic>
        <p:nvPicPr>
          <p:cNvPr id="5" name="Content Placeholder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0E518D24-EB21-4159-B009-5A0B4FA059F0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/>
          <a:stretch/>
        </p:blipFill>
        <p:spPr>
          <a:xfrm>
            <a:off x="4203638" y="2937953"/>
            <a:ext cx="7988360" cy="3920047"/>
          </a:xfrm>
          <a:prstGeom prst="rect">
            <a:avLst/>
          </a:prstGeom>
        </p:spPr>
      </p:pic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8F23F8A3-8FD7-4779-8323-FDC26BE99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859800" cy="6858478"/>
          </a:xfrm>
          <a:custGeom>
            <a:avLst/>
            <a:gdLst>
              <a:gd name="connsiteX0" fmla="*/ 7859800 w 7859800"/>
              <a:gd name="connsiteY0" fmla="*/ 6858478 h 6858478"/>
              <a:gd name="connsiteX1" fmla="*/ 435245 w 7859800"/>
              <a:gd name="connsiteY1" fmla="*/ 6858478 h 6858478"/>
              <a:gd name="connsiteX2" fmla="*/ 435505 w 7859800"/>
              <a:gd name="connsiteY2" fmla="*/ 6857916 h 6858478"/>
              <a:gd name="connsiteX3" fmla="*/ 0 w 7859800"/>
              <a:gd name="connsiteY3" fmla="*/ 6857916 h 6858478"/>
              <a:gd name="connsiteX4" fmla="*/ 0 w 7859800"/>
              <a:gd name="connsiteY4" fmla="*/ 0 h 6858478"/>
              <a:gd name="connsiteX5" fmla="*/ 3611620 w 7859800"/>
              <a:gd name="connsiteY5" fmla="*/ 0 h 6858478"/>
              <a:gd name="connsiteX6" fmla="*/ 4677848 w 7859800"/>
              <a:gd name="connsiteY6" fmla="*/ 0 h 6858478"/>
              <a:gd name="connsiteX7" fmla="*/ 4683425 w 7859800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59800" h="6858478">
                <a:moveTo>
                  <a:pt x="7859800" y="6858478"/>
                </a:moveTo>
                <a:lnTo>
                  <a:pt x="435245" y="6858478"/>
                </a:lnTo>
                <a:lnTo>
                  <a:pt x="435505" y="6857916"/>
                </a:lnTo>
                <a:lnTo>
                  <a:pt x="0" y="6857916"/>
                </a:lnTo>
                <a:lnTo>
                  <a:pt x="0" y="0"/>
                </a:lnTo>
                <a:lnTo>
                  <a:pt x="3611620" y="0"/>
                </a:lnTo>
                <a:lnTo>
                  <a:pt x="4677848" y="0"/>
                </a:lnTo>
                <a:lnTo>
                  <a:pt x="4683425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F605C4CC-A25C-416F-8333-7CB7DC97D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431174" cy="6858478"/>
          </a:xfrm>
          <a:custGeom>
            <a:avLst/>
            <a:gdLst>
              <a:gd name="connsiteX0" fmla="*/ 7431174 w 7431174"/>
              <a:gd name="connsiteY0" fmla="*/ 6858478 h 6858478"/>
              <a:gd name="connsiteX1" fmla="*/ 6619 w 7431174"/>
              <a:gd name="connsiteY1" fmla="*/ 6858478 h 6858478"/>
              <a:gd name="connsiteX2" fmla="*/ 6879 w 7431174"/>
              <a:gd name="connsiteY2" fmla="*/ 6857916 h 6858478"/>
              <a:gd name="connsiteX3" fmla="*/ 0 w 7431174"/>
              <a:gd name="connsiteY3" fmla="*/ 6857916 h 6858478"/>
              <a:gd name="connsiteX4" fmla="*/ 0 w 7431174"/>
              <a:gd name="connsiteY4" fmla="*/ 0 h 6858478"/>
              <a:gd name="connsiteX5" fmla="*/ 3182994 w 7431174"/>
              <a:gd name="connsiteY5" fmla="*/ 0 h 6858478"/>
              <a:gd name="connsiteX6" fmla="*/ 4249222 w 7431174"/>
              <a:gd name="connsiteY6" fmla="*/ 0 h 6858478"/>
              <a:gd name="connsiteX7" fmla="*/ 4254799 w 7431174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31174" h="6858478">
                <a:moveTo>
                  <a:pt x="7431174" y="6858478"/>
                </a:moveTo>
                <a:lnTo>
                  <a:pt x="6619" y="6858478"/>
                </a:lnTo>
                <a:lnTo>
                  <a:pt x="6879" y="6857916"/>
                </a:lnTo>
                <a:lnTo>
                  <a:pt x="0" y="6857916"/>
                </a:lnTo>
                <a:lnTo>
                  <a:pt x="0" y="0"/>
                </a:lnTo>
                <a:lnTo>
                  <a:pt x="3182994" y="0"/>
                </a:lnTo>
                <a:lnTo>
                  <a:pt x="4249222" y="0"/>
                </a:lnTo>
                <a:lnTo>
                  <a:pt x="4254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3" name="Content Placeholder 10">
            <a:extLst>
              <a:ext uri="{FF2B5EF4-FFF2-40B4-BE49-F238E27FC236}">
                <a16:creationId xmlns:a16="http://schemas.microsoft.com/office/drawing/2014/main" id="{BACDD78E-00B8-4E45-87A3-11EA51B680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022601"/>
            <a:ext cx="3941499" cy="4154361"/>
          </a:xfrm>
        </p:spPr>
        <p:txBody>
          <a:bodyPr>
            <a:normAutofit/>
          </a:bodyPr>
          <a:lstStyle/>
          <a:p>
            <a:r>
              <a:rPr lang="en-US" sz="3200" dirty="0"/>
              <a:t>Hay que pasar de </a:t>
            </a:r>
            <a:r>
              <a:rPr lang="en-US" sz="3200" dirty="0" err="1"/>
              <a:t>tener</a:t>
            </a:r>
            <a:r>
              <a:rPr lang="en-US" sz="3200" dirty="0"/>
              <a:t> los </a:t>
            </a:r>
            <a:r>
              <a:rPr lang="en-US" sz="3200" dirty="0" err="1"/>
              <a:t>datos</a:t>
            </a:r>
            <a:r>
              <a:rPr lang="en-US" sz="3200" dirty="0"/>
              <a:t> </a:t>
            </a:r>
            <a:r>
              <a:rPr lang="en-US" sz="3200" dirty="0" err="1"/>
              <a:t>en</a:t>
            </a:r>
            <a:r>
              <a:rPr lang="en-US" sz="3200" dirty="0"/>
              <a:t> silos, a </a:t>
            </a:r>
            <a:r>
              <a:rPr lang="en-US" sz="3200" dirty="0" err="1"/>
              <a:t>tener</a:t>
            </a:r>
            <a:r>
              <a:rPr lang="en-US" sz="3200" dirty="0"/>
              <a:t> los </a:t>
            </a:r>
            <a:r>
              <a:rPr lang="en-US" sz="3200" dirty="0" err="1"/>
              <a:t>datos</a:t>
            </a:r>
            <a:r>
              <a:rPr lang="en-US" sz="3200" dirty="0"/>
              <a:t> </a:t>
            </a:r>
            <a:r>
              <a:rPr lang="en-US" sz="3200" dirty="0" err="1"/>
              <a:t>en</a:t>
            </a:r>
            <a:r>
              <a:rPr lang="en-US" sz="3200" dirty="0"/>
              <a:t> un solo </a:t>
            </a:r>
            <a:r>
              <a:rPr lang="en-US" sz="3200" dirty="0" err="1"/>
              <a:t>lugar</a:t>
            </a:r>
            <a:r>
              <a:rPr lang="en-US" sz="3200" dirty="0"/>
              <a:t> central.</a:t>
            </a:r>
          </a:p>
        </p:txBody>
      </p:sp>
    </p:spTree>
    <p:extLst>
      <p:ext uri="{BB962C8B-B14F-4D97-AF65-F5344CB8AC3E}">
        <p14:creationId xmlns:p14="http://schemas.microsoft.com/office/powerpoint/2010/main" val="1100972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E1FC7B4-E4A7-4452-B413-1A623E3A72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bg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3">
            <a:extLst>
              <a:ext uri="{FF2B5EF4-FFF2-40B4-BE49-F238E27FC236}">
                <a16:creationId xmlns:a16="http://schemas.microsoft.com/office/drawing/2014/main" id="{E0709AF0-24F0-4486-B189-BE6386BD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1">
            <a:extLst>
              <a:ext uri="{FF2B5EF4-FFF2-40B4-BE49-F238E27FC236}">
                <a16:creationId xmlns:a16="http://schemas.microsoft.com/office/drawing/2014/main" id="{FBE3B62F-5853-4A3C-B050-6186351A71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48BB4A2-D931-428F-9E26-EBE4C58DC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448253"/>
            <a:ext cx="10520702" cy="1325563"/>
          </a:xfrm>
        </p:spPr>
        <p:txBody>
          <a:bodyPr>
            <a:normAutofit/>
          </a:bodyPr>
          <a:lstStyle/>
          <a:p>
            <a:r>
              <a:rPr lang="es-MX"/>
              <a:t>Requerimentos para la toma de decisiones basadas en datos.</a:t>
            </a:r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033BCD-ED3F-4A8F-8010-C64CB33507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91807"/>
            <a:ext cx="4936067" cy="3985155"/>
          </a:xfrm>
        </p:spPr>
        <p:txBody>
          <a:bodyPr>
            <a:normAutofit/>
          </a:bodyPr>
          <a:lstStyle/>
          <a:p>
            <a:r>
              <a:rPr lang="es-MX" sz="2000"/>
              <a:t>Un entendimiento claro de la problemática que se desea solucionar</a:t>
            </a:r>
          </a:p>
          <a:p>
            <a:pPr lvl="1"/>
            <a:r>
              <a:rPr lang="es-MX" sz="2000"/>
              <a:t>Cuáles son las entidades involucradas</a:t>
            </a:r>
          </a:p>
          <a:p>
            <a:pPr lvl="1"/>
            <a:r>
              <a:rPr lang="es-MX" sz="2000"/>
              <a:t>Cuales son los sistemas que van a ser afectados</a:t>
            </a:r>
          </a:p>
          <a:p>
            <a:pPr lvl="1"/>
            <a:r>
              <a:rPr lang="es-MX" sz="2000"/>
              <a:t>Cuales deben de ser los resultados esperados.</a:t>
            </a:r>
          </a:p>
          <a:p>
            <a:pPr lvl="1"/>
            <a:r>
              <a:rPr lang="es-MX" sz="2000"/>
              <a:t>Claras métricas de éxito de la decisión.</a:t>
            </a:r>
            <a:endParaRPr lang="en-US" sz="2000"/>
          </a:p>
        </p:txBody>
      </p:sp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9FB4324C-BDAF-4406-BB58-CA5EDF690BF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9148" b="20074"/>
          <a:stretch/>
        </p:blipFill>
        <p:spPr>
          <a:xfrm>
            <a:off x="6417734" y="3433266"/>
            <a:ext cx="4935970" cy="1502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05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EF83543-EFE2-410A-8DC6-2410B27AA12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86C7B4A1-154A-4DF0-AC46-F88D75A2E0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6"/>
            <a:ext cx="7197772" cy="5896743"/>
          </a:xfrm>
          <a:prstGeom prst="rect">
            <a:avLst/>
          </a:prstGeom>
          <a:solidFill>
            <a:schemeClr val="bg1">
              <a:alpha val="90000"/>
            </a:schemeClr>
          </a:solidFill>
          <a:ln w="127000" cap="sq" cmpd="thinThick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6C2F46-898A-456C-A54B-2E1714380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804" y="640263"/>
            <a:ext cx="6619811" cy="1344975"/>
          </a:xfrm>
        </p:spPr>
        <p:txBody>
          <a:bodyPr>
            <a:normAutofit/>
          </a:bodyPr>
          <a:lstStyle/>
          <a:p>
            <a:r>
              <a:rPr lang="es-MX" sz="4000"/>
              <a:t>Ejercicio en clase</a:t>
            </a:r>
            <a:endParaRPr lang="en-US" sz="400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6100040-EF70-4C9B-9E33-E5AB15D74A4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72235818"/>
              </p:ext>
            </p:extLst>
          </p:nvPr>
        </p:nvGraphicFramePr>
        <p:xfrm>
          <a:off x="594109" y="2121763"/>
          <a:ext cx="6620505" cy="37730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9661350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437E34D-D324-4485-98A0-E9B91AD14CC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"/>
          <a:stretch/>
        </p:blipFill>
        <p:spPr>
          <a:xfrm>
            <a:off x="2436987" y="10"/>
            <a:ext cx="9755014" cy="6857990"/>
          </a:xfrm>
          <a:custGeom>
            <a:avLst/>
            <a:gdLst/>
            <a:ahLst/>
            <a:cxnLst/>
            <a:rect l="l" t="t" r="r" b="b"/>
            <a:pathLst>
              <a:path w="9755014" h="6858000">
                <a:moveTo>
                  <a:pt x="3516793" y="0"/>
                </a:moveTo>
                <a:lnTo>
                  <a:pt x="9755014" y="0"/>
                </a:lnTo>
                <a:lnTo>
                  <a:pt x="9755014" y="6858000"/>
                </a:lnTo>
                <a:lnTo>
                  <a:pt x="0" y="6858000"/>
                </a:lnTo>
                <a:lnTo>
                  <a:pt x="112947" y="6800152"/>
                </a:lnTo>
                <a:cubicBezTo>
                  <a:pt x="2182349" y="5675986"/>
                  <a:pt x="3587167" y="3483472"/>
                  <a:pt x="3587167" y="962844"/>
                </a:cubicBezTo>
                <a:cubicBezTo>
                  <a:pt x="3587167" y="733696"/>
                  <a:pt x="3575557" y="507260"/>
                  <a:pt x="3552893" y="284091"/>
                </a:cubicBezTo>
                <a:close/>
              </a:path>
            </a:pathLst>
          </a:custGeom>
        </p:spPr>
      </p:pic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3884F1C-A5B9-48B2-AA60-375D30024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25FFC9D2-D020-45DB-B685-1D946BD536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24154" cy="685800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3B49655-0F37-4582-ADE2-CF5935BE85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1452282"/>
            <a:ext cx="4151376" cy="268540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600"/>
              <a:t>Toma de decisiones basadas en datos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EF92F7-B94B-48FD-BA88-725F6C16D7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4672" y="4146834"/>
            <a:ext cx="3346704" cy="932688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sz="2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11576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Thinking, Fast and Slow: Kahneman PhD, Daniel: Amazon.com.mx: Libros">
            <a:extLst>
              <a:ext uri="{FF2B5EF4-FFF2-40B4-BE49-F238E27FC236}">
                <a16:creationId xmlns:a16="http://schemas.microsoft.com/office/drawing/2014/main" id="{707187B5-769C-40EC-98A7-DEFC7F90AF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20" y="10"/>
            <a:ext cx="4637226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Rectangle 70">
            <a:extLst>
              <a:ext uri="{FF2B5EF4-FFF2-40B4-BE49-F238E27FC236}">
                <a16:creationId xmlns:a16="http://schemas.microsoft.com/office/drawing/2014/main" id="{B9951BD9-0868-4CDB-ACD6-9C4209B5E4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4637247" y="0"/>
            <a:ext cx="755475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4D63E8B-B96C-4B3F-A46D-974CA047D2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7328" y="640082"/>
            <a:ext cx="6274591" cy="335160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>
                <a:solidFill>
                  <a:schemeClr val="bg1"/>
                </a:solidFill>
              </a:rPr>
              <a:t>Thinking Fast and Slow</a:t>
            </a:r>
          </a:p>
        </p:txBody>
      </p:sp>
    </p:spTree>
    <p:extLst>
      <p:ext uri="{BB962C8B-B14F-4D97-AF65-F5344CB8AC3E}">
        <p14:creationId xmlns:p14="http://schemas.microsoft.com/office/powerpoint/2010/main" val="41911107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ar parked in a parking lot&#10;&#10;Description automatically generated">
            <a:extLst>
              <a:ext uri="{FF2B5EF4-FFF2-40B4-BE49-F238E27FC236}">
                <a16:creationId xmlns:a16="http://schemas.microsoft.com/office/drawing/2014/main" id="{8B986E9E-AEC4-4E24-8CC9-039E8D734AE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r="-1" b="-1"/>
          <a:stretch/>
        </p:blipFill>
        <p:spPr>
          <a:xfrm>
            <a:off x="20" y="10"/>
            <a:ext cx="9141724" cy="6863475"/>
          </a:xfrm>
          <a:custGeom>
            <a:avLst/>
            <a:gdLst/>
            <a:ahLst/>
            <a:cxnLst/>
            <a:rect l="l" t="t" r="r" b="b"/>
            <a:pathLst>
              <a:path w="9141744" h="6863485">
                <a:moveTo>
                  <a:pt x="0" y="0"/>
                </a:moveTo>
                <a:lnTo>
                  <a:pt x="5963051" y="0"/>
                </a:lnTo>
                <a:lnTo>
                  <a:pt x="9141744" y="6863485"/>
                </a:lnTo>
                <a:lnTo>
                  <a:pt x="0" y="6863485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7" name="Picture 6" descr="A car driving on a city street filled with lots of traffic&#10;&#10;Description automatically generated">
            <a:extLst>
              <a:ext uri="{FF2B5EF4-FFF2-40B4-BE49-F238E27FC236}">
                <a16:creationId xmlns:a16="http://schemas.microsoft.com/office/drawing/2014/main" id="{5FFB1C66-D6AD-47B8-9A36-186920F2955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b="-1"/>
          <a:stretch/>
        </p:blipFill>
        <p:spPr>
          <a:xfrm>
            <a:off x="5790353" y="10"/>
            <a:ext cx="6401647" cy="6852984"/>
          </a:xfrm>
          <a:custGeom>
            <a:avLst/>
            <a:gdLst/>
            <a:ahLst/>
            <a:cxnLst/>
            <a:rect l="l" t="t" r="r" b="b"/>
            <a:pathLst>
              <a:path w="6401647" h="6852994">
                <a:moveTo>
                  <a:pt x="354282" y="0"/>
                </a:moveTo>
                <a:lnTo>
                  <a:pt x="6401647" y="0"/>
                </a:lnTo>
                <a:lnTo>
                  <a:pt x="6401647" y="6852994"/>
                </a:lnTo>
                <a:lnTo>
                  <a:pt x="0" y="6852994"/>
                </a:lnTo>
                <a:lnTo>
                  <a:pt x="0" y="6852993"/>
                </a:lnTo>
                <a:lnTo>
                  <a:pt x="3528116" y="6852993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9552505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77EC850-C27A-4C82-9DCB-19DA1190E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03325"/>
            <a:ext cx="5314536" cy="1325563"/>
          </a:xfrm>
        </p:spPr>
        <p:txBody>
          <a:bodyPr>
            <a:normAutofit/>
          </a:bodyPr>
          <a:lstStyle/>
          <a:p>
            <a:r>
              <a:rPr lang="en-US" dirty="0" err="1"/>
              <a:t>Tipos</a:t>
            </a:r>
            <a:r>
              <a:rPr lang="en-US" dirty="0"/>
              <a:t> de decision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7427BBA-05B7-4FB9-B760-C3463BED93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279018"/>
            <a:ext cx="5314543" cy="3375920"/>
          </a:xfrm>
        </p:spPr>
        <p:txBody>
          <a:bodyPr anchor="t">
            <a:normAutofit/>
          </a:bodyPr>
          <a:lstStyle/>
          <a:p>
            <a:r>
              <a:rPr lang="en-US" dirty="0" err="1"/>
              <a:t>Decisi</a:t>
            </a:r>
            <a:r>
              <a:rPr lang="es-MX" dirty="0" err="1"/>
              <a:t>ón</a:t>
            </a:r>
            <a:r>
              <a:rPr lang="es-MX" dirty="0"/>
              <a:t> tipo 1</a:t>
            </a:r>
          </a:p>
          <a:p>
            <a:pPr lvl="1"/>
            <a:r>
              <a:rPr lang="es-MX" sz="2800" dirty="0"/>
              <a:t>Son decisiones viscerales</a:t>
            </a:r>
          </a:p>
          <a:p>
            <a:pPr lvl="1"/>
            <a:r>
              <a:rPr lang="es-MX" sz="2800" dirty="0"/>
              <a:t>No se piensa, se reacciona</a:t>
            </a:r>
          </a:p>
          <a:p>
            <a:pPr lvl="1"/>
            <a:r>
              <a:rPr lang="es-MX" sz="2800" dirty="0"/>
              <a:t>A la medida que vamos ganando experiencia, estas decisiones se aplican a varios temas.</a:t>
            </a:r>
          </a:p>
          <a:p>
            <a:pPr lvl="1"/>
            <a:endParaRPr lang="en-US" sz="280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 descr="A person hitting a ball with a racket&#10;&#10;Description automatically generated">
            <a:extLst>
              <a:ext uri="{FF2B5EF4-FFF2-40B4-BE49-F238E27FC236}">
                <a16:creationId xmlns:a16="http://schemas.microsoft.com/office/drawing/2014/main" id="{212128DE-9738-4501-B9F2-59B05240677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b="-1"/>
          <a:stretch/>
        </p:blipFill>
        <p:spPr>
          <a:xfrm>
            <a:off x="6750141" y="-2"/>
            <a:ext cx="5441859" cy="5654940"/>
          </a:xfrm>
          <a:custGeom>
            <a:avLst/>
            <a:gdLst/>
            <a:ahLst/>
            <a:cxnLst/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0931911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72C61-8D49-4649-9CFF-51E5DB599C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03325"/>
            <a:ext cx="5314536" cy="1325563"/>
          </a:xfrm>
        </p:spPr>
        <p:txBody>
          <a:bodyPr>
            <a:normAutofit/>
          </a:bodyPr>
          <a:lstStyle/>
          <a:p>
            <a:r>
              <a:rPr lang="es-MX" dirty="0"/>
              <a:t>Tipos de </a:t>
            </a:r>
            <a:r>
              <a:rPr lang="es-MX" dirty="0" err="1"/>
              <a:t>decision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3903B5-3FAF-4030-B9A7-7099135953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279018"/>
            <a:ext cx="5314543" cy="3375920"/>
          </a:xfrm>
        </p:spPr>
        <p:txBody>
          <a:bodyPr anchor="t">
            <a:normAutofit/>
          </a:bodyPr>
          <a:lstStyle/>
          <a:p>
            <a:r>
              <a:rPr lang="es-MX" dirty="0"/>
              <a:t>Decisión tipo 2</a:t>
            </a:r>
          </a:p>
          <a:p>
            <a:pPr lvl="1"/>
            <a:r>
              <a:rPr lang="en-US" sz="2800" dirty="0"/>
              <a:t>Son </a:t>
            </a:r>
            <a:r>
              <a:rPr lang="en-US" sz="2800" dirty="0" err="1"/>
              <a:t>decisiones</a:t>
            </a:r>
            <a:r>
              <a:rPr lang="en-US" sz="2800" dirty="0"/>
              <a:t> que </a:t>
            </a:r>
            <a:r>
              <a:rPr lang="en-US" sz="2800" dirty="0" err="1"/>
              <a:t>uno</a:t>
            </a:r>
            <a:r>
              <a:rPr lang="en-US" sz="2800" dirty="0"/>
              <a:t> </a:t>
            </a:r>
            <a:r>
              <a:rPr lang="en-US" sz="2800" dirty="0" err="1"/>
              <a:t>puede</a:t>
            </a:r>
            <a:r>
              <a:rPr lang="en-US" sz="2800" dirty="0"/>
              <a:t> </a:t>
            </a:r>
            <a:r>
              <a:rPr lang="en-US" sz="2800" dirty="0" err="1"/>
              <a:t>darse</a:t>
            </a:r>
            <a:r>
              <a:rPr lang="en-US" sz="2800" dirty="0"/>
              <a:t> el </a:t>
            </a:r>
            <a:r>
              <a:rPr lang="en-US" sz="2800" dirty="0" err="1"/>
              <a:t>tiempo</a:t>
            </a:r>
            <a:r>
              <a:rPr lang="en-US" sz="2800" dirty="0"/>
              <a:t> de </a:t>
            </a:r>
            <a:r>
              <a:rPr lang="en-US" sz="2800" dirty="0" err="1"/>
              <a:t>evaluar</a:t>
            </a:r>
            <a:r>
              <a:rPr lang="en-US" sz="2800" dirty="0"/>
              <a:t>.</a:t>
            </a:r>
          </a:p>
          <a:p>
            <a:pPr lvl="1"/>
            <a:r>
              <a:rPr lang="en-US" sz="2800" dirty="0" err="1"/>
              <a:t>Implican</a:t>
            </a:r>
            <a:r>
              <a:rPr lang="en-US" sz="2800" dirty="0"/>
              <a:t> </a:t>
            </a:r>
            <a:r>
              <a:rPr lang="en-US" sz="2800" dirty="0" err="1"/>
              <a:t>calculos</a:t>
            </a:r>
            <a:r>
              <a:rPr lang="en-US" sz="2800" dirty="0"/>
              <a:t>, por mas </a:t>
            </a:r>
            <a:r>
              <a:rPr lang="es-MX" sz="2800" dirty="0"/>
              <a:t>experiencia</a:t>
            </a:r>
            <a:r>
              <a:rPr lang="en-US" sz="2800" dirty="0"/>
              <a:t> que </a:t>
            </a:r>
            <a:r>
              <a:rPr lang="es-MX" sz="2800" dirty="0"/>
              <a:t>tengas</a:t>
            </a:r>
          </a:p>
          <a:p>
            <a:pPr lvl="1"/>
            <a:r>
              <a:rPr lang="en-US" sz="2800" dirty="0" err="1"/>
              <a:t>Muchas</a:t>
            </a:r>
            <a:r>
              <a:rPr lang="en-US" sz="2800" dirty="0"/>
              <a:t> </a:t>
            </a:r>
            <a:r>
              <a:rPr lang="en-US" sz="2800" dirty="0" err="1"/>
              <a:t>veces</a:t>
            </a:r>
            <a:r>
              <a:rPr lang="en-US" sz="2800" dirty="0"/>
              <a:t> </a:t>
            </a:r>
            <a:r>
              <a:rPr lang="en-US" sz="2800" dirty="0" err="1"/>
              <a:t>este</a:t>
            </a:r>
            <a:r>
              <a:rPr lang="en-US" sz="2800" dirty="0"/>
              <a:t> </a:t>
            </a:r>
            <a:r>
              <a:rPr lang="en-US" sz="2800" dirty="0" err="1"/>
              <a:t>tipo</a:t>
            </a:r>
            <a:r>
              <a:rPr lang="en-US" sz="2800" dirty="0"/>
              <a:t> de decision </a:t>
            </a:r>
            <a:r>
              <a:rPr lang="en-US" sz="2800" dirty="0" err="1"/>
              <a:t>requiere</a:t>
            </a:r>
            <a:r>
              <a:rPr lang="en-US" sz="2800" dirty="0"/>
              <a:t> un </a:t>
            </a:r>
            <a:r>
              <a:rPr lang="es-MX" sz="2800" dirty="0"/>
              <a:t>consenso</a:t>
            </a:r>
            <a:r>
              <a:rPr lang="en-US" sz="2800" dirty="0"/>
              <a:t>.</a:t>
            </a:r>
          </a:p>
          <a:p>
            <a:pPr lvl="1"/>
            <a:endParaRPr lang="en-US" sz="2800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 picture containing outdoor, person, road, group&#10;&#10;Description automatically generated">
            <a:extLst>
              <a:ext uri="{FF2B5EF4-FFF2-40B4-BE49-F238E27FC236}">
                <a16:creationId xmlns:a16="http://schemas.microsoft.com/office/drawing/2014/main" id="{CAD130C0-0B46-4B20-B63E-BFC1A85D3FA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/>
        </p:blipFill>
        <p:spPr>
          <a:xfrm>
            <a:off x="6750141" y="-2"/>
            <a:ext cx="5441859" cy="5654940"/>
          </a:xfrm>
          <a:custGeom>
            <a:avLst/>
            <a:gdLst/>
            <a:ahLst/>
            <a:cxnLst/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A8B0502-F8B8-44E5-B21C-E6F7C09BA4BE}"/>
              </a:ext>
            </a:extLst>
          </p:cNvPr>
          <p:cNvSpPr txBox="1"/>
          <p:nvPr/>
        </p:nvSpPr>
        <p:spPr>
          <a:xfrm>
            <a:off x="9884958" y="6657945"/>
            <a:ext cx="2307042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en.wikipedia.org/wiki/Lake_Biwa_Marath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62270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Content Placeholder 12" descr="A group of people in a room&#10;&#10;Description automatically generated">
            <a:extLst>
              <a:ext uri="{FF2B5EF4-FFF2-40B4-BE49-F238E27FC236}">
                <a16:creationId xmlns:a16="http://schemas.microsoft.com/office/drawing/2014/main" id="{E542B197-D87E-48BB-A647-B56B7E4799C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47C0F3-D3EC-43AD-999D-7EA5560C1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100">
                <a:solidFill>
                  <a:schemeClr val="tx1">
                    <a:lumMod val="85000"/>
                    <a:lumOff val="15000"/>
                  </a:schemeClr>
                </a:solidFill>
              </a:rPr>
              <a:t>Una ciudad tiene múltiples decisiones tipo 1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68088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people walking on a city street&#10;&#10;Description automatically generated">
            <a:extLst>
              <a:ext uri="{FF2B5EF4-FFF2-40B4-BE49-F238E27FC236}">
                <a16:creationId xmlns:a16="http://schemas.microsoft.com/office/drawing/2014/main" id="{F4E32A6A-A39A-4860-BF08-72D599BF390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FFD6E5-B7C1-4004-B792-748912320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100">
                <a:solidFill>
                  <a:schemeClr val="tx1">
                    <a:lumMod val="85000"/>
                    <a:lumOff val="15000"/>
                  </a:schemeClr>
                </a:solidFill>
              </a:rPr>
              <a:t>Las decisiones tipo 2 por lo general afectan a la ciudad a largo plazo.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92421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E7BD112-D45A-4F82-9920-C0D6EB331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5368" y="2043663"/>
            <a:ext cx="6105194" cy="203105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Que pasa cuando usamos el sistema 2 en lo que debería ser un sistema 1?</a:t>
            </a:r>
          </a:p>
        </p:txBody>
      </p:sp>
    </p:spTree>
    <p:extLst>
      <p:ext uri="{BB962C8B-B14F-4D97-AF65-F5344CB8AC3E}">
        <p14:creationId xmlns:p14="http://schemas.microsoft.com/office/powerpoint/2010/main" val="32542458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1134</TotalTime>
  <Words>321</Words>
  <Application>Microsoft Office PowerPoint</Application>
  <PresentationFormat>Widescreen</PresentationFormat>
  <Paragraphs>37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Avenir Next LT Pro</vt:lpstr>
      <vt:lpstr>Calibri</vt:lpstr>
      <vt:lpstr>Calibri Light</vt:lpstr>
      <vt:lpstr>Office Theme</vt:lpstr>
      <vt:lpstr>Toma de Decisiones utilizando Data Science y Big Data</vt:lpstr>
      <vt:lpstr>Toma de decisiones basadas en datos</vt:lpstr>
      <vt:lpstr>Thinking Fast and Slow</vt:lpstr>
      <vt:lpstr>PowerPoint Presentation</vt:lpstr>
      <vt:lpstr>Tipos de decision</vt:lpstr>
      <vt:lpstr>Tipos de decision</vt:lpstr>
      <vt:lpstr>Una ciudad tiene múltiples decisiones tipo 1</vt:lpstr>
      <vt:lpstr>Las decisiones tipo 2 por lo general afectan a la ciudad a largo plazo.</vt:lpstr>
      <vt:lpstr>Que pasa cuando usamos el sistema 2 en lo que debería ser un sistema 1?</vt:lpstr>
      <vt:lpstr>Terremoto de Japón en el 2011, y desastre de Fukushima</vt:lpstr>
      <vt:lpstr>PowerPoint Presentation</vt:lpstr>
      <vt:lpstr>Que tipo de decisión debería usar los datos?</vt:lpstr>
      <vt:lpstr>PowerPoint Presentation</vt:lpstr>
      <vt:lpstr>Requerimentos para la toma de decisiones basadas en datos.</vt:lpstr>
      <vt:lpstr>Ejercicio en clase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Toma de Decisiones utilizando Data Science y Big Data</dc:title>
  <dc:creator>Leon Felipe Palafox Novack</dc:creator>
  <cp:lastModifiedBy>LEON FELIPE PALAFOX NOVACK</cp:lastModifiedBy>
  <cp:revision>11</cp:revision>
  <dcterms:created xsi:type="dcterms:W3CDTF">2020-06-03T23:08:25Z</dcterms:created>
  <dcterms:modified xsi:type="dcterms:W3CDTF">2021-03-18T17:53:11Z</dcterms:modified>
</cp:coreProperties>
</file>